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648" r:id="rId2"/>
    <p:sldId id="680" r:id="rId3"/>
    <p:sldId id="692" r:id="rId4"/>
    <p:sldId id="687" r:id="rId5"/>
    <p:sldId id="673" r:id="rId6"/>
    <p:sldId id="675" r:id="rId7"/>
    <p:sldId id="682" r:id="rId8"/>
    <p:sldId id="696" r:id="rId9"/>
    <p:sldId id="686" r:id="rId10"/>
    <p:sldId id="678" r:id="rId11"/>
  </p:sldIdLst>
  <p:sldSz cx="9144000" cy="6858000" type="screen4x3"/>
  <p:notesSz cx="6815138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92185" autoAdjust="0"/>
  </p:normalViewPr>
  <p:slideViewPr>
    <p:cSldViewPr>
      <p:cViewPr varScale="1">
        <p:scale>
          <a:sx n="111" d="100"/>
          <a:sy n="111" d="100"/>
        </p:scale>
        <p:origin x="8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56583E-6992-466A-BF27-3A3A1129D3DF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wrap="square" lIns="91478" tIns="45739" rIns="91478" bIns="457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7D3ABA-F602-4539-B0A0-55EA8D7568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C2CC7B-8145-4B95-9CEF-1FC35AA14F39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8" tIns="45739" rIns="91478" bIns="4573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78" tIns="45739" rIns="91478" bIns="4573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wrap="square" lIns="91478" tIns="45739" rIns="91478" bIns="457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883DEB-DDE7-411C-AFF7-BDE40E256B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Титульный слайд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45DC13-F1AB-4B6C-8C0D-5D5B353E0359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ED380-1E5B-4B88-9017-DB0C3C50376F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4E3FA-0EAF-40E9-AC1E-84216962F5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805936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58C8-1A51-4FCF-A965-C46AAA02C3F2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A4A8B-ECC1-4CD6-A112-24B661EA36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830108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7505-4811-4033-9189-4E989F7D1E28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546AC-2F8A-43C5-8F03-2297E5EEC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025133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7205-5066-4F62-AC99-5E91B39911A1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49444-C947-47AE-BD8B-39E8A664C5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30271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8439-AB01-41F7-8F3A-DD11CD026EBD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7712-3043-4615-920B-479B5866A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658662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24490-5F65-439E-9062-BF2E9A866E03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EE98-B6BA-4E31-8DAE-663271DE56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291029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CF7E-2CB1-44E4-972B-AFDE564EAE99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DABB-5406-46C3-A70A-242123F661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20009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622A-C702-49FC-A997-CF24D22FF593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Эффективное управление временем и ресурсами.                                                                                            </a:t>
            </a:r>
            <a:fld id="{E4E372D6-2967-403E-B617-52551324C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901618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5D34A-992C-4C37-9BDB-BD6B233C6256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B8BB0-5EB1-4B88-9A9B-E4F32EA960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61357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55275-80E7-42E3-8286-EBA67333E652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E807-3F33-4B17-B4B6-B1FDD36FA0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084422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33C3-98F4-4597-8FD3-5F0718867CCA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A6CCF-8A51-4311-A4CB-C21BA2B89F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660553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E2B4CF-CE3E-46A5-8B0E-2CEC6E0CD9E0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268EA8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6099D085-9C0E-491A-A386-C329D8B32E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2" r:id="rId1"/>
    <p:sldLayoutId id="2147485333" r:id="rId2"/>
    <p:sldLayoutId id="2147485334" r:id="rId3"/>
    <p:sldLayoutId id="2147485335" r:id="rId4"/>
    <p:sldLayoutId id="2147485336" r:id="rId5"/>
    <p:sldLayoutId id="2147485337" r:id="rId6"/>
    <p:sldLayoutId id="2147485338" r:id="rId7"/>
    <p:sldLayoutId id="2147485339" r:id="rId8"/>
    <p:sldLayoutId id="2147485340" r:id="rId9"/>
    <p:sldLayoutId id="2147485341" r:id="rId10"/>
    <p:sldLayoutId id="2147485342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2924175"/>
            <a:ext cx="8458200" cy="2520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проекта</a:t>
            </a:r>
            <a:br>
              <a:rPr lang="ru-RU" dirty="0" smtClean="0"/>
            </a:br>
            <a:r>
              <a:rPr lang="ru-RU" dirty="0" smtClean="0"/>
              <a:t>«Наименование проекта»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(необходимо </a:t>
            </a:r>
            <a:r>
              <a:rPr lang="ru-RU" sz="1600" dirty="0"/>
              <a:t>начинать со слов, выражающих действие, далее указывается объект или сфера воздействия, завершать рекомендуется указанием территории реализации </a:t>
            </a:r>
            <a:r>
              <a:rPr lang="ru-RU" sz="1600" dirty="0" smtClean="0"/>
              <a:t>проекта)</a:t>
            </a: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8313" y="476250"/>
            <a:ext cx="8370887" cy="19446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algn="r">
              <a:defRPr/>
            </a:pPr>
            <a:endParaRPr lang="ru-RU" sz="1400" dirty="0" smtClean="0"/>
          </a:p>
          <a:p>
            <a:pPr algn="r">
              <a:defRPr/>
            </a:pPr>
            <a:endParaRPr lang="ru-RU" sz="1400" dirty="0"/>
          </a:p>
          <a:p>
            <a:pPr algn="r">
              <a:defRPr/>
            </a:pPr>
            <a:endParaRPr lang="ru-RU" sz="1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Наименование хозяйствующего субъекта ______________________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7188" y="5445125"/>
            <a:ext cx="5727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Должность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Фамилия Имя Отчество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7663" y="6357938"/>
            <a:ext cx="6786562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202_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год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61950" y="3500438"/>
            <a:ext cx="8458200" cy="930275"/>
          </a:xfrm>
        </p:spPr>
        <p:txBody>
          <a:bodyPr anchor="t">
            <a:noAutofit/>
          </a:bodyPr>
          <a:lstStyle/>
          <a:p>
            <a:pPr marL="137160" algn="ctr">
              <a:defRPr/>
            </a:pPr>
            <a:r>
              <a:rPr lang="ru-RU" sz="1300" dirty="0" smtClean="0"/>
              <a:t>Руководитель проекта:</a:t>
            </a:r>
          </a:p>
          <a:p>
            <a:pPr marL="137160" algn="ctr">
              <a:defRPr/>
            </a:pPr>
            <a:r>
              <a:rPr lang="ru-RU" sz="1300" i="1" dirty="0" smtClean="0"/>
              <a:t>ФИО</a:t>
            </a:r>
            <a:endParaRPr lang="ru-RU" sz="1300" i="1" dirty="0"/>
          </a:p>
          <a:p>
            <a:pPr marL="137160" algn="ctr">
              <a:defRPr/>
            </a:pPr>
            <a:r>
              <a:rPr lang="ru-RU" sz="1300" dirty="0" smtClean="0"/>
              <a:t>тел.:</a:t>
            </a:r>
          </a:p>
          <a:p>
            <a:pPr marL="137160" algn="ctr">
              <a:defRPr/>
            </a:pPr>
            <a:r>
              <a:rPr lang="en-US" sz="1300" dirty="0" smtClean="0"/>
              <a:t>e-mail</a:t>
            </a:r>
            <a:r>
              <a:rPr lang="ru-RU" sz="1300" dirty="0" smtClean="0"/>
              <a:t>:</a:t>
            </a:r>
          </a:p>
          <a:p>
            <a:pPr marL="137160" algn="ctr">
              <a:defRPr/>
            </a:pPr>
            <a:r>
              <a:rPr lang="ru-RU" sz="1300" dirty="0" smtClean="0"/>
              <a:t>Администратор проекта:</a:t>
            </a:r>
          </a:p>
          <a:p>
            <a:pPr marL="137160" algn="ctr">
              <a:defRPr/>
            </a:pPr>
            <a:r>
              <a:rPr lang="ru-RU" sz="1300" i="1" dirty="0"/>
              <a:t>ФИО</a:t>
            </a:r>
          </a:p>
          <a:p>
            <a:pPr marL="137160" algn="ctr">
              <a:defRPr/>
            </a:pPr>
            <a:r>
              <a:rPr lang="ru-RU" sz="1300" dirty="0"/>
              <a:t>тел.:</a:t>
            </a:r>
          </a:p>
          <a:p>
            <a:pPr marL="137160" algn="ctr">
              <a:defRPr/>
            </a:pPr>
            <a:r>
              <a:rPr lang="en-US" sz="1300" dirty="0"/>
              <a:t>e-mail</a:t>
            </a:r>
            <a:r>
              <a:rPr lang="ru-RU" sz="1300" dirty="0"/>
              <a:t>:</a:t>
            </a:r>
          </a:p>
          <a:p>
            <a:pPr marL="137160" algn="ctr">
              <a:defRPr/>
            </a:pPr>
            <a:endParaRPr lang="ru-RU" sz="13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Контактные данные: </a:t>
            </a:r>
            <a:br>
              <a:rPr lang="ru-RU" dirty="0"/>
            </a:br>
            <a:endParaRPr lang="ru-RU" dirty="0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925" y="152400"/>
            <a:ext cx="3540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10</a:t>
            </a:r>
          </a:p>
        </p:txBody>
      </p:sp>
      <p:sp>
        <p:nvSpPr>
          <p:cNvPr id="256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58787" cy="31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0ADB045E-7581-4CAC-ABC2-CF9DE8FC0A31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9738"/>
            <a:ext cx="916305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Введение в предметную область</a:t>
            </a:r>
            <a:br>
              <a:rPr lang="ru-RU" sz="2200" dirty="0" smtClean="0"/>
            </a:br>
            <a:r>
              <a:rPr lang="ru-RU" sz="2200" dirty="0" smtClean="0"/>
              <a:t>(описание ситуации «как есть»)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0C5A2BB-95F2-4161-A58A-85C318697B11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625" y="1916113"/>
            <a:ext cx="7705725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Тезисное описание ситуации 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и параметров в соответствующей области до начала реализации проекта с использованием изображений, графиков и таблиц.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Обозначение проблемы, на решение которой направлен проект </a:t>
            </a:r>
          </a:p>
          <a:p>
            <a:pPr algn="ctr" eaLnBrk="1" hangingPunct="1">
              <a:defRPr/>
            </a:pPr>
            <a:r>
              <a:rPr lang="ru-RU" sz="1600" dirty="0">
                <a:latin typeface="+mn-lt"/>
                <a:cs typeface="Arial" charset="0"/>
              </a:rPr>
              <a:t>(</a:t>
            </a:r>
            <a:r>
              <a:rPr lang="ru-RU" sz="1600" dirty="0"/>
              <a:t>При необходимости количество слайдов по данному направлению может увеличиваться)</a:t>
            </a:r>
            <a:endParaRPr lang="ru-RU" sz="1600" dirty="0">
              <a:latin typeface="+mn-lt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179388" y="1262063"/>
          <a:ext cx="8888412" cy="4389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431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Цель проекта: 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проекта – запланированное желаемое состояние объекта управления, она должна соответствовать следующим требованиям: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отражать ожидаемый социально-экономический полезный эффект от реализации проекта;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иметь измеримые количественные показатели и сроки достижения;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быть достижимой в реальных условиях, в которых осуществляется проект;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полностью находиться в сфере ответственности и влияния исполнителя проекта</a:t>
                      </a:r>
                      <a:endParaRPr kumimoji="0" lang="ru-RU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49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Способ достижения цели: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Оптимальный путь достижения обозначенной цели</a:t>
                      </a:r>
                      <a:endParaRPr kumimoji="0" lang="ru-RU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49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Результат проекта: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Имущественный либо неимущественный результат, который должен быть достигнут по факту достижения цели проекта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86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Требования к результату: 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результату проекта, которые будут учитываться при определении достижения данных результатов. Определяют качественные и количественные</a:t>
                      </a: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характеристики результата проекта</a:t>
                      </a: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6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Пользователи результата проекта: 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 потребителей (область применения) результатов проекта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3</a:t>
            </a:r>
          </a:p>
        </p:txBody>
      </p:sp>
      <p:sp>
        <p:nvSpPr>
          <p:cNvPr id="1845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BDCB117-98F5-415D-BE29-08AEE357F2EB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6355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Введение в предметную область</a:t>
            </a:r>
            <a:br>
              <a:rPr lang="ru-RU" sz="2200" dirty="0" smtClean="0"/>
            </a:br>
            <a:r>
              <a:rPr lang="ru-RU" sz="2200" dirty="0" smtClean="0"/>
              <a:t>(описание ситуации «как будет»)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827088" y="1412875"/>
            <a:ext cx="770572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Тезисное описание измененных параметров и ситуации 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в соответствующей области после окончания проекта,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желательно дополнительное размещение изображений, графиков и таблиц.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Также для экономических проектов необходимо обозначать рынок сбыта продукции/услуг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CAF9FA2F-B054-4DA5-A8D7-E3DB1B699891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092115"/>
              </p:ext>
            </p:extLst>
          </p:nvPr>
        </p:nvGraphicFramePr>
        <p:xfrm>
          <a:off x="161925" y="1223963"/>
          <a:ext cx="8731251" cy="4797426"/>
        </p:xfrm>
        <a:graphic>
          <a:graphicData uri="http://schemas.openxmlformats.org/drawingml/2006/table">
            <a:tbl>
              <a:tblPr/>
              <a:tblGrid>
                <a:gridCol w="375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8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2709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Длитель-ность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дней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Оконча-ние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202_ год</a:t>
                      </a: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202_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94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825" y="6457950"/>
            <a:ext cx="77771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200" i="1" dirty="0">
                <a:latin typeface="+mn-lt"/>
                <a:cs typeface="Arial" charset="0"/>
              </a:rPr>
              <a:t>Завершенные блоки работ  закрашиваются зеленым цветом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5</a:t>
            </a:r>
          </a:p>
        </p:txBody>
      </p:sp>
      <p:sp>
        <p:nvSpPr>
          <p:cNvPr id="2073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039D7B7B-E0F1-479D-A794-0D5AC76A27B6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3563"/>
            <a:ext cx="8229600" cy="561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990758"/>
              </p:ext>
            </p:extLst>
          </p:nvPr>
        </p:nvGraphicFramePr>
        <p:xfrm>
          <a:off x="107950" y="1268413"/>
          <a:ext cx="8856664" cy="5173664"/>
        </p:xfrm>
        <a:graphic>
          <a:graphicData uri="http://schemas.openxmlformats.org/drawingml/2006/table">
            <a:tbl>
              <a:tblPr/>
              <a:tblGrid>
                <a:gridCol w="39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42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13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36001" marR="36001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1" marR="36001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1" marR="36001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1" marR="36001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1" marR="36001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9138" algn="l"/>
                        </a:tabLst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федераль-ный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36001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област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 ной</a:t>
                      </a:r>
                    </a:p>
                  </a:txBody>
                  <a:tcPr marL="36001" marR="36001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36001" marR="36001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заемные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Указываются наименования основных блоков работ проекта,</a:t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(в соответствии  с предыдущим слайдом)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8.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6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marL="91442" marR="91442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919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919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7" marB="44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6</a:t>
            </a:r>
          </a:p>
        </p:txBody>
      </p:sp>
      <p:sp>
        <p:nvSpPr>
          <p:cNvPr id="216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B549241-5659-49C8-A83D-659C6CAF14C4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1750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Формы участия области</a:t>
            </a:r>
            <a:br>
              <a:rPr lang="ru-RU" sz="2200" dirty="0" smtClean="0"/>
            </a:br>
            <a:r>
              <a:rPr lang="ru-RU" sz="2200" dirty="0" smtClean="0"/>
              <a:t>в </a:t>
            </a:r>
            <a:r>
              <a:rPr lang="ru-RU" sz="2200" dirty="0"/>
              <a:t>реализации проекта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7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3150EEA-B0D1-4392-83C7-97D61971EB6F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22533" name="Прямоугольник 8"/>
          <p:cNvSpPr>
            <a:spLocks noChangeArrowheads="1"/>
          </p:cNvSpPr>
          <p:nvPr/>
        </p:nvSpPr>
        <p:spPr bwMode="auto">
          <a:xfrm>
            <a:off x="179388" y="6402388"/>
            <a:ext cx="546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aseline="30000">
                <a:solidFill>
                  <a:schemeClr val="tx1"/>
                </a:solidFill>
                <a:cs typeface="Times New Roman" panose="02020603050405020304" pitchFamily="18" charset="0"/>
              </a:rPr>
              <a:t>1 </a:t>
            </a:r>
            <a:r>
              <a:rPr lang="ru-RU" alt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необходимо </a:t>
            </a:r>
            <a:r>
              <a:rPr lang="ru-RU" altLang="ru-RU" sz="1400">
                <a:solidFill>
                  <a:schemeClr val="tx1"/>
                </a:solidFill>
              </a:rPr>
              <a:t>указать основание выделения денежных средств</a:t>
            </a:r>
            <a:endParaRPr lang="ru-RU" altLang="ru-RU" sz="1400" baseline="300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388" y="1112838"/>
          <a:ext cx="8813800" cy="5253037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52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Бюджетное финансирование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594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7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Дороги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Указать плановую протяженность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5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7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Программы государственной поддержки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4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Потребность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Финансовые вложения, тыс. руб.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требуемую мощность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9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9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9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 формы участия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:</a:t>
                      </a:r>
                      <a:endParaRPr kumimoji="0" lang="ru-RU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03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казать адрес расположения земельного участка, указать площадь земельного участка, указать расчетную стоимость (аренды) участка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895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Показатели социальной, БЮДЖЕТНОЙ и экономической эффективности проекта</a:t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179513"/>
          <a:ext cx="8882062" cy="5405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4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82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 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Новые рабочие места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Ед.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1.3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Средняя з/п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Тыс.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1.4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n-lt"/>
                        </a:rPr>
                        <a:t>Месячный ФОТ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1.5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</a:t>
                      </a:r>
                      <a:r>
                        <a:rPr lang="ru-RU" sz="1300" b="0" smtClean="0">
                          <a:latin typeface="+mn-lt"/>
                        </a:rPr>
                        <a:t>руб.</a:t>
                      </a:r>
                      <a:endParaRPr lang="ru-RU" sz="1300" b="0" dirty="0" smtClean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выработка на одного работника</a:t>
                      </a:r>
                      <a:endParaRPr kumimoji="0" lang="ru-RU" sz="1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2.7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+mn-lt"/>
                        </a:rPr>
                        <a:t>3</a:t>
                      </a: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+mn-lt"/>
                        </a:rPr>
                        <a:t>Экономическая</a:t>
                      </a:r>
                      <a:r>
                        <a:rPr lang="ru-RU" sz="1300" b="1" baseline="0" dirty="0" smtClean="0">
                          <a:latin typeface="+mn-lt"/>
                        </a:rPr>
                        <a:t> эффективность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выручки </a:t>
                      </a:r>
                      <a:r>
                        <a:rPr lang="ru-RU" sz="1300" baseline="30000" dirty="0" smtClean="0">
                          <a:latin typeface="+mn-lt"/>
                        </a:rPr>
                        <a:t>14</a:t>
                      </a:r>
                      <a:endParaRPr lang="ru-RU" sz="1300" baseline="300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прибыли</a:t>
                      </a:r>
                      <a:r>
                        <a:rPr lang="ru-RU" sz="1300" baseline="30000" dirty="0" smtClean="0">
                          <a:latin typeface="+mn-lt"/>
                        </a:rPr>
                        <a:t>14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Рентабельность</a:t>
                      </a:r>
                      <a:r>
                        <a:rPr lang="ru-RU" sz="1300" baseline="30000" dirty="0" smtClean="0">
                          <a:latin typeface="+mn-lt"/>
                        </a:rPr>
                        <a:t>14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%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Срок окупаемости</a:t>
                      </a:r>
                      <a:r>
                        <a:rPr lang="ru-RU" sz="1300" baseline="0" dirty="0" smtClean="0">
                          <a:latin typeface="+mn-lt"/>
                        </a:rPr>
                        <a:t> проекта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Объем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инвестиций в основной капитал в рамках проекта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3.6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4119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13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179388" y="6626225"/>
            <a:ext cx="6121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200" baseline="30000" dirty="0">
                <a:latin typeface="Arial" charset="0"/>
                <a:cs typeface="Arial" charset="0"/>
              </a:rPr>
              <a:t>14</a:t>
            </a:r>
            <a:r>
              <a:rPr lang="ru-RU" sz="1200" dirty="0">
                <a:latin typeface="+mn-lt"/>
                <a:cs typeface="+mn-cs"/>
              </a:rPr>
              <a:t> после выхода хозяйствующего субъекта на проектную мощность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8</a:t>
            </a:r>
          </a:p>
        </p:txBody>
      </p:sp>
      <p:sp>
        <p:nvSpPr>
          <p:cNvPr id="2367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572250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761D085-BE18-4671-BA53-970BB6E43C03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/>
        </p:nvGraphicFramePr>
        <p:xfrm>
          <a:off x="250825" y="1196975"/>
          <a:ext cx="8713788" cy="2835274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Оператор мониторинга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9</a:t>
            </a:r>
          </a:p>
        </p:txBody>
      </p:sp>
      <p:sp>
        <p:nvSpPr>
          <p:cNvPr id="2462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3877112-F085-4D52-BB39-D44322106595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24584</TotalTime>
  <Words>669</Words>
  <Application>Microsoft Office PowerPoint</Application>
  <PresentationFormat>Экран (4:3)</PresentationFormat>
  <Paragraphs>232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Franklin Gothic Medium</vt:lpstr>
      <vt:lpstr>Franklin Gothic Book</vt:lpstr>
      <vt:lpstr>Wingdings 2</vt:lpstr>
      <vt:lpstr>Calibri</vt:lpstr>
      <vt:lpstr>Wingdings</vt:lpstr>
      <vt:lpstr>Times New Roman</vt:lpstr>
      <vt:lpstr>Трек</vt:lpstr>
      <vt:lpstr>Презентация проекта «Наименование проекта»  (необходимо начинать со слов, выражающих действие, далее указывается объект или сфера воздействия, завершать рекомендуется указанием территории реализации проекта)</vt:lpstr>
      <vt:lpstr>Введение в предметную область (описание ситуации «как есть») </vt:lpstr>
      <vt:lpstr>Цель и результат проекта</vt:lpstr>
      <vt:lpstr>Введение в предметную область (описание ситуации «как будет») </vt:lpstr>
      <vt:lpstr>Основные блоки работ проекта</vt:lpstr>
      <vt:lpstr>Бюджет проекта</vt:lpstr>
      <vt:lpstr>Формы участия области в реализации проекта</vt:lpstr>
      <vt:lpstr>Показатели социальной, БЮДЖЕТНОЙ и экономической эффективности проекта </vt:lpstr>
      <vt:lpstr>Команда проекта</vt:lpstr>
      <vt:lpstr>Контактные данные:  </vt:lpstr>
    </vt:vector>
  </TitlesOfParts>
  <Company>GUP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Андрей Руденко</cp:lastModifiedBy>
  <cp:revision>843</cp:revision>
  <cp:lastPrinted>2014-11-10T08:00:40Z</cp:lastPrinted>
  <dcterms:created xsi:type="dcterms:W3CDTF">2010-02-20T13:06:54Z</dcterms:created>
  <dcterms:modified xsi:type="dcterms:W3CDTF">2023-03-22T09:11:04Z</dcterms:modified>
</cp:coreProperties>
</file>